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70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33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242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11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623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81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96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8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51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89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51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300F-93E8-4CB8-AC57-FF3C637D0BE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5916-2EC4-4721-B80E-1D00713406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54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54342"/>
              </p:ext>
            </p:extLst>
          </p:nvPr>
        </p:nvGraphicFramePr>
        <p:xfrm>
          <a:off x="254327" y="516835"/>
          <a:ext cx="10784736" cy="6043659"/>
        </p:xfrm>
        <a:graphic>
          <a:graphicData uri="http://schemas.openxmlformats.org/drawingml/2006/table">
            <a:tbl>
              <a:tblPr firstRow="1" firstCol="1" bandRow="1"/>
              <a:tblGrid>
                <a:gridCol w="1797456">
                  <a:extLst>
                    <a:ext uri="{9D8B030D-6E8A-4147-A177-3AD203B41FA5}">
                      <a16:colId xmlns:a16="http://schemas.microsoft.com/office/drawing/2014/main" val="3377751284"/>
                    </a:ext>
                  </a:extLst>
                </a:gridCol>
                <a:gridCol w="1797456">
                  <a:extLst>
                    <a:ext uri="{9D8B030D-6E8A-4147-A177-3AD203B41FA5}">
                      <a16:colId xmlns:a16="http://schemas.microsoft.com/office/drawing/2014/main" val="992775400"/>
                    </a:ext>
                  </a:extLst>
                </a:gridCol>
                <a:gridCol w="1797456">
                  <a:extLst>
                    <a:ext uri="{9D8B030D-6E8A-4147-A177-3AD203B41FA5}">
                      <a16:colId xmlns:a16="http://schemas.microsoft.com/office/drawing/2014/main" val="259633575"/>
                    </a:ext>
                  </a:extLst>
                </a:gridCol>
                <a:gridCol w="1797456">
                  <a:extLst>
                    <a:ext uri="{9D8B030D-6E8A-4147-A177-3AD203B41FA5}">
                      <a16:colId xmlns:a16="http://schemas.microsoft.com/office/drawing/2014/main" val="617031259"/>
                    </a:ext>
                  </a:extLst>
                </a:gridCol>
                <a:gridCol w="1797456">
                  <a:extLst>
                    <a:ext uri="{9D8B030D-6E8A-4147-A177-3AD203B41FA5}">
                      <a16:colId xmlns:a16="http://schemas.microsoft.com/office/drawing/2014/main" val="2729583902"/>
                    </a:ext>
                  </a:extLst>
                </a:gridCol>
                <a:gridCol w="1797456">
                  <a:extLst>
                    <a:ext uri="{9D8B030D-6E8A-4147-A177-3AD203B41FA5}">
                      <a16:colId xmlns:a16="http://schemas.microsoft.com/office/drawing/2014/main" val="2292998184"/>
                    </a:ext>
                  </a:extLst>
                </a:gridCol>
              </a:tblGrid>
              <a:tr h="14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CATEGORIA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Excelente (4)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Muy bien (3)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Bien (2)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 (1)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competente (0)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405432"/>
                  </a:ext>
                </a:extLst>
              </a:tr>
              <a:tr h="61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Apariencia, higiene, vestimenta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 vestimenta es formal, adecuada a su edad y su apariencia es de limpieza y cuidado personal.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Vestimenta formal con apariencia de limpieza.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Vestimenta formal con poca limpieza  y cuidado personal.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Vestimenta informal, con poca limpieza y sin cuidado personal.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Vestimenta informal, sin limpieza y sin apariencia de cuidado personal.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370508"/>
                  </a:ext>
                </a:extLst>
              </a:tr>
              <a:tr h="61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Establecimiento de rapport, empatía y valores.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Logra establecer empatía con el evaluado, así como un ambiente de respeto, cordialidad y confianza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Logra que el evaluado se sienta cómodo en el ambiente respetando las decisiones de este.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establece empatía de manera muy superficial y un rapport mínimo.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lo menos en una vez  se mostró empático y realizó un esfuerzo por establecer el rapport.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mostró empatía ni realizó acciones para establecer el rapport.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049175"/>
                  </a:ext>
                </a:extLst>
              </a:tr>
              <a:tr h="2482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Comunicación verbal  y  no verbal.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Mantiene una postura adecuada, sin invadir el espacio personal del cliente, atendiendo el lenguaje no verbal del cliente.  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Existe congruencia entre la comunicación verbal y no verbal siendo ambas acordes a la información presentada.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 comportamiento es acorde al contexto profesional.  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mayor parte del tiempo mantiene una postura adecuada sin invadir el espacio personal del cliente, atendiendo el lenguaje verbal y no verbal.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mayor parte del tiempo existe congruencia entre la comunicación verbal y no verbal siendo ambas acordes a la información presentada.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mayor parte del tiempo su comportamiento es acorde al contexto profesional.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ocasiones, mantiene una postura correcta, sin invadir el espacio personal del cliente, atendiendo el lenguaje no verbal del cliente.  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ocasiones, existe congruencia entre la comunicación verbal y no verbal y acordes a la información presentada.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 comportamiento es acorde al contexto profesional.  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Mantiene una postura regular, invadiendo en ocasiones el espacio personal del cliente, sin atender el lenguaje no verbal del mismo.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Rara vez existe congruencia entre la comunicación verbal, no verbal y la información presentada.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 comportamiento no es acorde al contexto profesional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Adopta una postura inadecuada. No atiende las necesidades del evaluado. Carece de congruencia entre la comunicación verbal y no verbal. Utiliza muletillas y excesivos ademanes durante todo el diálogo. Presenta un comportamiento fuera del contexto profesional.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77377"/>
                  </a:ext>
                </a:extLst>
              </a:tr>
              <a:tr h="1236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Dominio del tema, conocimiento de los resultados, capacidad para resolver dudas.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de manera clara y precisa al momento de expresar los resultados. Demuestra comprensión y dominio del tema, contesta preguntas hechas por el evaluado de manera satisfactoria.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de manera clara y precisa la mayor parte del tiempo.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Demuestra comprensión de los resultados, resuelve dudas de manera casi siempre satisfactoria.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Muestra cierto dominio del tema. Los conocimientos acerca de los resultados no son precisos o claros, a veces  responde de manera satisfactoria algunas preguntas del cliente.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 ideas acerca de los resultados están dispersas y no son coherentes. No utiliza lenguaje apropiado. No hay estructura dela información. Divaga totalmente al contestar las preguntas del cliente.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respeta el orden  y estructura en la devolución de resultados, no responde las preguntas que se le realizan, no presenta conocimientos del tema.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01090"/>
                  </a:ext>
                </a:extLst>
              </a:tr>
              <a:tr h="924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Puntualidad y documentación requerida.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presenta con el material que contiene la información necesaria para la devolución de resultados por lo menos 10 minutos antes de la hora asignada.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presenta con el material que contiene la información necesaria para la devolución de resultados por lo menos 5 minutos antes de la hora asignada.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presenta con parte del material que contiene la información necesaria para la devolución de resultados por lo menos 5 minutos antes de la hora asignada.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presenta con parte del material que contiene la información necesaria para la devolución de resultados exactamente a la hora asignada.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presenta sin el material que contiene la información necesaria para la devolución de resultados después de la hora asignada.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95" marR="5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478191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D48D9F67-46E7-4A3F-B34D-330D5F1A4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453851" y="2818306"/>
            <a:ext cx="2194560" cy="773083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C46F080-02E2-4D04-903E-EEE4B5ED0165}"/>
              </a:ext>
            </a:extLst>
          </p:cNvPr>
          <p:cNvSpPr/>
          <p:nvPr/>
        </p:nvSpPr>
        <p:spPr>
          <a:xfrm>
            <a:off x="371060" y="26504"/>
            <a:ext cx="11078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Franklin Gothic Book" panose="020B0503020102020204" pitchFamily="34" charset="0"/>
              </a:rPr>
              <a:t>RÚBRICA PARA LA DEVOLUCIÓN DE RESULTADOS DE ESTUDIO DE ORIENTACIÓN VOCACIONAL</a:t>
            </a:r>
          </a:p>
        </p:txBody>
      </p:sp>
    </p:spTree>
    <p:extLst>
      <p:ext uri="{BB962C8B-B14F-4D97-AF65-F5344CB8AC3E}">
        <p14:creationId xmlns:p14="http://schemas.microsoft.com/office/powerpoint/2010/main" val="206545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389553" y="1390342"/>
            <a:ext cx="95358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Franklin Gothic Book" panose="020B0503020102020204" pitchFamily="34" charset="0"/>
              </a:rPr>
              <a:t>RÚBRICA PARA LA DEVOLUCIÓN DE RESULTADOS DE ESTUDIO DE ORIENTACIÓN VOCACIONAL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0216" y="2713503"/>
            <a:ext cx="2194560" cy="77308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28499"/>
              </p:ext>
            </p:extLst>
          </p:nvPr>
        </p:nvGraphicFramePr>
        <p:xfrm>
          <a:off x="1802296" y="3757955"/>
          <a:ext cx="871040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0401">
                  <a:extLst>
                    <a:ext uri="{9D8B030D-6E8A-4147-A177-3AD203B41FA5}">
                      <a16:colId xmlns:a16="http://schemas.microsoft.com/office/drawing/2014/main" val="1422214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0" i="0" dirty="0" err="1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Este</a:t>
                      </a:r>
                      <a:r>
                        <a:rPr lang="es-ES" b="0" i="0" dirty="0" err="1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Rúbrica</a:t>
                      </a:r>
                      <a:r>
                        <a:rPr lang="es-ES" b="0" i="0" baseline="0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para la Devolución de Resultados de Estudio de Orientación Vocacional (2018) </a:t>
                      </a:r>
                      <a:r>
                        <a:rPr lang="es-ES" b="0" i="0" baseline="0" dirty="0">
                          <a:solidFill>
                            <a:srgbClr val="464646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por Bárbara Muñoz Gómez Eguiarte se distribuye </a:t>
                      </a:r>
                      <a:r>
                        <a:rPr lang="es-ES" b="0" i="0" dirty="0">
                          <a:solidFill>
                            <a:srgbClr val="464646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bajo una </a:t>
                      </a:r>
                      <a:r>
                        <a:rPr lang="es-ES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licencia de </a:t>
                      </a:r>
                      <a:r>
                        <a:rPr lang="es-ES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Creative</a:t>
                      </a:r>
                      <a:r>
                        <a:rPr lang="es-ES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Commons</a:t>
                      </a:r>
                      <a:r>
                        <a:rPr lang="es-ES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Reconocimiento-</a:t>
                      </a:r>
                      <a:r>
                        <a:rPr lang="es-ES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NoComercial</a:t>
                      </a:r>
                      <a:r>
                        <a:rPr lang="es-ES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-Compartir Igual 4.0 Internacional</a:t>
                      </a:r>
                      <a:endParaRPr lang="es-MX" b="0" i="0" dirty="0"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108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92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751</Words>
  <Application>Microsoft Office PowerPoint</Application>
  <PresentationFormat>Panorámica</PresentationFormat>
  <Paragraphs>48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Source Sans Pro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Bárbara Muñoz</dc:creator>
  <cp:lastModifiedBy>Antonio Canchola</cp:lastModifiedBy>
  <cp:revision>4</cp:revision>
  <dcterms:created xsi:type="dcterms:W3CDTF">2019-06-22T19:06:15Z</dcterms:created>
  <dcterms:modified xsi:type="dcterms:W3CDTF">2019-06-22T21:25:08Z</dcterms:modified>
</cp:coreProperties>
</file>