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D0B-C4D2-4007-B981-FA566720761E}" type="datetimeFigureOut">
              <a:rPr lang="es-MX" smtClean="0"/>
              <a:t>22/06/2019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C4BC-17C7-456C-A69D-3F2CCA7BB5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7949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D0B-C4D2-4007-B981-FA566720761E}" type="datetimeFigureOut">
              <a:rPr lang="es-MX" smtClean="0"/>
              <a:t>22/06/2019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C4BC-17C7-456C-A69D-3F2CCA7BB5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78112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D0B-C4D2-4007-B981-FA566720761E}" type="datetimeFigureOut">
              <a:rPr lang="es-MX" smtClean="0"/>
              <a:t>22/06/2019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C4BC-17C7-456C-A69D-3F2CCA7BB5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807363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D0B-C4D2-4007-B981-FA566720761E}" type="datetimeFigureOut">
              <a:rPr lang="es-MX" smtClean="0"/>
              <a:t>22/06/2019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C4BC-17C7-456C-A69D-3F2CCA7BB5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9346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D0B-C4D2-4007-B981-FA566720761E}" type="datetimeFigureOut">
              <a:rPr lang="es-MX" smtClean="0"/>
              <a:t>22/06/2019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C4BC-17C7-456C-A69D-3F2CCA7BB5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97512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D0B-C4D2-4007-B981-FA566720761E}" type="datetimeFigureOut">
              <a:rPr lang="es-MX" smtClean="0"/>
              <a:t>22/06/2019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C4BC-17C7-456C-A69D-3F2CCA7BB5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0172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D0B-C4D2-4007-B981-FA566720761E}" type="datetimeFigureOut">
              <a:rPr lang="es-MX" smtClean="0"/>
              <a:t>22/06/2019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C4BC-17C7-456C-A69D-3F2CCA7BB5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77654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D0B-C4D2-4007-B981-FA566720761E}" type="datetimeFigureOut">
              <a:rPr lang="es-MX" smtClean="0"/>
              <a:t>22/06/2019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C4BC-17C7-456C-A69D-3F2CCA7BB5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93247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D0B-C4D2-4007-B981-FA566720761E}" type="datetimeFigureOut">
              <a:rPr lang="es-MX" smtClean="0"/>
              <a:t>22/06/2019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C4BC-17C7-456C-A69D-3F2CCA7BB5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64987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D0B-C4D2-4007-B981-FA566720761E}" type="datetimeFigureOut">
              <a:rPr lang="es-MX" smtClean="0"/>
              <a:t>22/06/2019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C4BC-17C7-456C-A69D-3F2CCA7BB5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3712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38D0B-C4D2-4007-B981-FA566720761E}" type="datetimeFigureOut">
              <a:rPr lang="es-MX" smtClean="0"/>
              <a:t>22/06/2019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3C4BC-17C7-456C-A69D-3F2CCA7BB5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1603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38D0B-C4D2-4007-B981-FA566720761E}" type="datetimeFigureOut">
              <a:rPr lang="es-MX" smtClean="0"/>
              <a:t>22/06/2019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3C4BC-17C7-456C-A69D-3F2CCA7BB53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70065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7941505"/>
              </p:ext>
            </p:extLst>
          </p:nvPr>
        </p:nvGraphicFramePr>
        <p:xfrm>
          <a:off x="838198" y="888274"/>
          <a:ext cx="10515602" cy="5529128"/>
        </p:xfrm>
        <a:graphic>
          <a:graphicData uri="http://schemas.openxmlformats.org/drawingml/2006/table">
            <a:tbl>
              <a:tblPr firstRow="1" firstCol="1" bandRow="1"/>
              <a:tblGrid>
                <a:gridCol w="1178300">
                  <a:extLst>
                    <a:ext uri="{9D8B030D-6E8A-4147-A177-3AD203B41FA5}">
                      <a16:colId xmlns:a16="http://schemas.microsoft.com/office/drawing/2014/main" val="2987888070"/>
                    </a:ext>
                  </a:extLst>
                </a:gridCol>
                <a:gridCol w="1899127">
                  <a:extLst>
                    <a:ext uri="{9D8B030D-6E8A-4147-A177-3AD203B41FA5}">
                      <a16:colId xmlns:a16="http://schemas.microsoft.com/office/drawing/2014/main" val="1843484503"/>
                    </a:ext>
                  </a:extLst>
                </a:gridCol>
                <a:gridCol w="1916628">
                  <a:extLst>
                    <a:ext uri="{9D8B030D-6E8A-4147-A177-3AD203B41FA5}">
                      <a16:colId xmlns:a16="http://schemas.microsoft.com/office/drawing/2014/main" val="95573118"/>
                    </a:ext>
                  </a:extLst>
                </a:gridCol>
                <a:gridCol w="1802061">
                  <a:extLst>
                    <a:ext uri="{9D8B030D-6E8A-4147-A177-3AD203B41FA5}">
                      <a16:colId xmlns:a16="http://schemas.microsoft.com/office/drawing/2014/main" val="4091875654"/>
                    </a:ext>
                  </a:extLst>
                </a:gridCol>
                <a:gridCol w="1917425">
                  <a:extLst>
                    <a:ext uri="{9D8B030D-6E8A-4147-A177-3AD203B41FA5}">
                      <a16:colId xmlns:a16="http://schemas.microsoft.com/office/drawing/2014/main" val="1396355090"/>
                    </a:ext>
                  </a:extLst>
                </a:gridCol>
                <a:gridCol w="1802061">
                  <a:extLst>
                    <a:ext uri="{9D8B030D-6E8A-4147-A177-3AD203B41FA5}">
                      <a16:colId xmlns:a16="http://schemas.microsoft.com/office/drawing/2014/main" val="888919313"/>
                    </a:ext>
                  </a:extLst>
                </a:gridCol>
              </a:tblGrid>
              <a:tr h="36052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CATEGORÍA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50" marR="13950" marT="13950" marB="139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Excelente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(4)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50" marR="13950" marT="13950" marB="139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Muy bien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(3)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50" marR="13950" marT="13950" marB="139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Bien 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(2)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50" marR="13950" marT="13950" marB="139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Regular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(1)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50" marR="13950" marT="13950" marB="139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competente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(0)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50" marR="13950" marT="13950" marB="1395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1033736"/>
                  </a:ext>
                </a:extLst>
              </a:tr>
              <a:tr h="4743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Presentación y apariencia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50" marR="13950" marT="13950" marB="139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Utiliza el formato propuesto, respetando todas sus características.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50" marR="13950" marT="13950" marB="139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Utiliza el formato propuesto, excepto una característica.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50" marR="13950" marT="13950" marB="139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Utiliza el formato propuesto pero modifica  dos características.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50" marR="13950" marT="13950" marB="139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Utiliza el formato propuesto pero modifica  tres  o más características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50" marR="13950" marT="13950" marB="139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utiliza el formato propuesto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50" marR="13950" marT="13950" marB="139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1574891"/>
                  </a:ext>
                </a:extLst>
              </a:tr>
              <a:tr h="91333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Coherencia del texto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50" marR="13950" marT="13950" marB="139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Guarda coherencia entre párrafos subsecuentes, las ideas no están sueltas o fracturadas, cita correctamente datos cuantitativos.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50" marR="13950" marT="13950" marB="139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Guarda coherencia entre párrafos subsecuentes, las ideas no están sueltas o fracturadas, presenta redundancias y/o material superfluo.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50" marR="13950" marT="13950" marB="139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 texto es coherente pero las ideas se presentan fraccionadas entre algunos párrafos, no utiliza lenguaje técnico.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50" marR="13950" marT="13950" marB="139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 texto no es coherente, las ideas se presentan fraccionadas entre algunos párrafos, utiliza lenguaje coloquial. 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50" marR="13950" marT="13950" marB="139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 texto no es coherente y las ideas se presentan fraccionadas entre párrafos, o se contraponen. Utiliza lenguaje coloquial. 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50" marR="13950" marT="13950" marB="139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4374724"/>
                  </a:ext>
                </a:extLst>
              </a:tr>
              <a:tr h="76700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Estructura del informe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50" marR="13950" marT="13950" marB="139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Utiliza todos los elementos propuestos, en el orden planteado. 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50" marR="13950" marT="13950" marB="139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Utiliza todos los elementos propuestos (más del 75%) en el orden planteado.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50" marR="13950" marT="13950" marB="139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Utiliza la mayoría de los elementos propuestos (más del 50% y menos del 75%), en el orden planteado.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50" marR="13950" marT="13950" marB="139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Utiliza menos del 50% de  los elementos propuestos, modifica el orden planteado o faltan algunos contenidos.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50" marR="13950" marT="13950" marB="139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 utiliza los elementos propuestos, ni respeta el orden planteado.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50" marR="13950" marT="13950" marB="139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157508"/>
                  </a:ext>
                </a:extLst>
              </a:tr>
              <a:tr h="12059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Contenidos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50" marR="13950" marT="13950" marB="139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Los contenidos son  claros y precisos, aportan información relevante al objetivo propuesto. Presenta elementos que aportan una mejor comprensión del contenido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50" marR="13950" marT="13950" marB="139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Los contenidos son  claros y precisos. Presenta elementos que aportan una mejor comprensión del contenido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50" marR="13950" marT="13950" marB="139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Algunos contenidos no son claros o no son precisos. Presenta pocos elementos que aportan una mejor comprensión del contenido o faltan algunos aunque son enunciados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50" marR="13950" marT="13950" marB="139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Muchos contenidos o no son actualizados, o no son claros o no son precisos. No presenta elementos que aportan a una mejor comprensión del contenido o faltan algunos aunque son enunciados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50" marR="13950" marT="13950" marB="139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Los contenidos no son actualizados, no son claros ni son precisos. No presenta elementos que aportan a una mejor comprensión del contenido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50" marR="13950" marT="13950" marB="139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88951668"/>
                  </a:ext>
                </a:extLst>
              </a:tr>
              <a:tr h="17913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b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Ortografía y gramática.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50" marR="13950" marT="13950" marB="139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*Ortografía: Uso correcto de tildes, s, c, z, h, v, b, signos de interrogación, exclamación, puntuación, paréntesis. Hace uso correcto de mayúsculas y minúsculas. El sujeto está en concordancia con el verbo y el predicado. Utiliza abreviaturas apropiadas y separa correctamente en sílabas las palabras.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50" marR="13950" marT="13950" marB="139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*Más del 95% de las palabras del informe tienen correcta ortografía. Hace uso correcto de mayúsculas y minúsculas. El sujeto siempre está en concordancia con el verbo y el predicado.</a:t>
                      </a:r>
                      <a:r>
                        <a:rPr lang="es-MX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Utiliza abreviaturas apropiadas y separa correctamente en sílabas las palabras.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50" marR="13950" marT="13950" marB="139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*Más del 90% de las palabras del informe tienen correcta ortografía. Hace uso correcto de mayúsculas y minúsculas. El sujeto no siempre está en concordancia con el verbo y el predicado. Utiliza abreviaturas apropiadas,  no separa correctamente en sílabas las palabras.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50" marR="13950" marT="13950" marB="139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*Menos del 90% de las palabras  tienen correcta ortografía. Hace uso incorrecto de mayúsculas y minúsculas. El sujeto rara vez está en concordancia con el verbo y el predicado.</a:t>
                      </a:r>
                      <a:r>
                        <a:rPr lang="es-MX" sz="9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MX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Utiliza abreviaturas inapropiadas,  no separa correctamente en sílabas las palabras.</a:t>
                      </a:r>
                      <a:endParaRPr lang="es-MX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50" marR="13950" marT="13950" marB="139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9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Menos del 80% de las palabras tienen tilde. Hace uso incorrecto de mayúsculas y minúsculas. No hay concordancia entre el sujeto y el verbo.  Utiliza abreviaturas inapropiadas. ,  no separa correctamente en sílabas las palabras.</a:t>
                      </a:r>
                      <a:endParaRPr lang="es-MX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3950" marR="13950" marT="13950" marB="1395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785298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1E4310C7-0F81-4547-BA50-33BBE1B15699}"/>
              </a:ext>
            </a:extLst>
          </p:cNvPr>
          <p:cNvSpPr txBox="1"/>
          <p:nvPr/>
        </p:nvSpPr>
        <p:spPr>
          <a:xfrm>
            <a:off x="-265043" y="148804"/>
            <a:ext cx="126306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Rúbrica para redacción de entrevista para Estudio de Orientación Vocacional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FE5E1DE5-9AF1-432E-BD68-E2C4766CB1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11070956" y="2895858"/>
            <a:ext cx="1658016" cy="584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28202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6725" y="2564066"/>
            <a:ext cx="2521131" cy="888125"/>
          </a:xfrm>
          <a:prstGeom prst="rect">
            <a:avLst/>
          </a:prstGeom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55068"/>
              </p:ext>
            </p:extLst>
          </p:nvPr>
        </p:nvGraphicFramePr>
        <p:xfrm>
          <a:off x="2069010" y="3886100"/>
          <a:ext cx="81280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28000">
                  <a:extLst>
                    <a:ext uri="{9D8B030D-6E8A-4147-A177-3AD203B41FA5}">
                      <a16:colId xmlns:a16="http://schemas.microsoft.com/office/drawing/2014/main" val="68654824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ES" dirty="0"/>
                        <a:t>Este </a:t>
                      </a:r>
                      <a:r>
                        <a:rPr lang="es-ES" b="0" dirty="0" err="1"/>
                        <a:t>o</a:t>
                      </a:r>
                      <a:r>
                        <a:rPr lang="es-ES" b="0" dirty="0" err="1">
                          <a:solidFill>
                            <a:schemeClr val="tx1"/>
                          </a:solidFill>
                        </a:rPr>
                        <a:t>Rúbrica</a:t>
                      </a:r>
                      <a:r>
                        <a:rPr lang="es-ES" b="0" baseline="0" dirty="0">
                          <a:solidFill>
                            <a:schemeClr val="tx1"/>
                          </a:solidFill>
                        </a:rPr>
                        <a:t> para redacción de entrevista para Estudio de Orientación Vocacional (2018) por Bárbara Muñoz Gómez </a:t>
                      </a:r>
                      <a:r>
                        <a:rPr lang="es-ES" b="0" baseline="0" dirty="0" err="1">
                          <a:solidFill>
                            <a:schemeClr val="tx1"/>
                          </a:solidFill>
                        </a:rPr>
                        <a:t>Eguiarte</a:t>
                      </a:r>
                      <a:r>
                        <a:rPr lang="es-ES" b="0" dirty="0"/>
                        <a:t> </a:t>
                      </a:r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está bajo una licencia de </a:t>
                      </a:r>
                      <a:r>
                        <a:rPr lang="es-ES" b="0" dirty="0" err="1">
                          <a:solidFill>
                            <a:schemeClr val="tx1"/>
                          </a:solidFill>
                        </a:rPr>
                        <a:t>Creative</a:t>
                      </a:r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s-ES" b="0" dirty="0" err="1">
                          <a:solidFill>
                            <a:schemeClr val="tx1"/>
                          </a:solidFill>
                        </a:rPr>
                        <a:t>Commons</a:t>
                      </a:r>
                      <a:r>
                        <a:rPr lang="es-ES" b="0" dirty="0">
                          <a:solidFill>
                            <a:schemeClr val="tx1"/>
                          </a:solidFill>
                        </a:rPr>
                        <a:t> Reconocimiento-No Comercial-Compartir Igual 4.0 Internacional.</a:t>
                      </a:r>
                      <a:endParaRPr lang="es-MX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54393185"/>
                  </a:ext>
                </a:extLst>
              </a:tr>
            </a:tbl>
          </a:graphicData>
        </a:graphic>
      </p:graphicFrame>
      <p:sp>
        <p:nvSpPr>
          <p:cNvPr id="7" name="CuadroTexto 6"/>
          <p:cNvSpPr txBox="1"/>
          <p:nvPr/>
        </p:nvSpPr>
        <p:spPr>
          <a:xfrm>
            <a:off x="875210" y="864421"/>
            <a:ext cx="104241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200" dirty="0"/>
              <a:t>Rúbrica para redacción de entrevista para Estudio de Orientación Vocacional</a:t>
            </a:r>
          </a:p>
        </p:txBody>
      </p:sp>
    </p:spTree>
    <p:extLst>
      <p:ext uri="{BB962C8B-B14F-4D97-AF65-F5344CB8AC3E}">
        <p14:creationId xmlns:p14="http://schemas.microsoft.com/office/powerpoint/2010/main" val="270896911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668</Words>
  <Application>Microsoft Office PowerPoint</Application>
  <PresentationFormat>Panorámica</PresentationFormat>
  <Paragraphs>44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Bárbara Muñoz</dc:creator>
  <cp:lastModifiedBy>Antonio Canchola</cp:lastModifiedBy>
  <cp:revision>3</cp:revision>
  <dcterms:created xsi:type="dcterms:W3CDTF">2019-06-22T18:48:03Z</dcterms:created>
  <dcterms:modified xsi:type="dcterms:W3CDTF">2019-06-22T21:24:46Z</dcterms:modified>
</cp:coreProperties>
</file>