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74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41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83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9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532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63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40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74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35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8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77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1B0F692-2ED6-4284-8663-AE2848C3EE34}" type="datetimeFigureOut">
              <a:rPr lang="es-MX" smtClean="0"/>
              <a:t>24/06/2019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1DD14E-9FCD-49CE-85C1-60E1F9404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116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esearchgate.net/profile/Angel_Hernandez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E303-5DCF-4249-88C1-2B5D90A68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5 trucos para desarrollar TÍTULOS PUBLICITARIOS impactantes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14C6B4-4CE0-4559-A204-B2C29C9A6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Con base en LUC DUPONT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3E4DFA-38E6-47C0-B5A7-FF0065350763}"/>
              </a:ext>
            </a:extLst>
          </p:cNvPr>
          <p:cNvSpPr txBox="1"/>
          <p:nvPr/>
        </p:nvSpPr>
        <p:spPr>
          <a:xfrm>
            <a:off x="662609" y="4731026"/>
            <a:ext cx="11174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Cuando realices una comunicación con el publico externo en medios impresos, como revistas, periódicos, </a:t>
            </a:r>
            <a:r>
              <a:rPr lang="es-MX" sz="2800" dirty="0" err="1"/>
              <a:t>flyers</a:t>
            </a:r>
            <a:r>
              <a:rPr lang="es-MX" sz="2800" dirty="0"/>
              <a:t>, posters y espectaculares; así como blogs  o </a:t>
            </a:r>
            <a:r>
              <a:rPr lang="es-MX" sz="2800" dirty="0" err="1"/>
              <a:t>websites</a:t>
            </a:r>
            <a:r>
              <a:rPr lang="es-MX" sz="2800" dirty="0"/>
              <a:t>; parte del éxito para captar la atención de la audiencia se encuentra en el titular. </a:t>
            </a:r>
          </a:p>
        </p:txBody>
      </p:sp>
    </p:spTree>
    <p:extLst>
      <p:ext uri="{BB962C8B-B14F-4D97-AF65-F5344CB8AC3E}">
        <p14:creationId xmlns:p14="http://schemas.microsoft.com/office/powerpoint/2010/main" val="19500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Los que se dirigen directamente a los clientes potenciales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299867-0D0E-45D0-9BE2-0856656A4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70" y="1786396"/>
            <a:ext cx="5840954" cy="3527729"/>
          </a:xfrm>
        </p:spPr>
        <p:txBody>
          <a:bodyPr>
            <a:noAutofit/>
          </a:bodyPr>
          <a:lstStyle/>
          <a:p>
            <a:r>
              <a:rPr lang="es-MX" sz="3600" dirty="0"/>
              <a:t>Un titular debe saludar a la gente que quiere llegar. Claude Hopkins.</a:t>
            </a:r>
          </a:p>
          <a:p>
            <a:r>
              <a:rPr lang="es-MX" sz="3600" dirty="0"/>
              <a:t>Es como si la empresa tuviera un mensaje personalizado para ti.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B2F71-73D5-420D-8E29-422C9C8E2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191" y="1995777"/>
            <a:ext cx="6453809" cy="4846320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La agencia de publicidad Rapp &amp; Collins, manifiestan que el mayor despilfarro de la publicidad es el fracaso a la hora de visualizar el segmento al cual se dirige la comunicación. De la empresa. 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675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Los que se dirigen directamente a los clientes potenciales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5A805CE-E3BC-48F0-8700-A419EEB3D6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89" y="1639708"/>
            <a:ext cx="4296810" cy="4296810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5946F5-473B-439E-B938-FB63DEF073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E51B5BD2-C837-48F1-9D1F-55A9907E2F55}"/>
              </a:ext>
            </a:extLst>
          </p:cNvPr>
          <p:cNvSpPr txBox="1">
            <a:spLocks/>
          </p:cNvSpPr>
          <p:nvPr/>
        </p:nvSpPr>
        <p:spPr>
          <a:xfrm>
            <a:off x="4056193" y="5596559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</a:t>
            </a:r>
            <a:r>
              <a:rPr lang="es-MX" sz="1500" dirty="0" err="1"/>
              <a:t>LomecanV</a:t>
            </a:r>
            <a:r>
              <a:rPr lang="es-MX" sz="1500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207318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Los que se dirigen directamente a los clientes potenciales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299867-0D0E-45D0-9BE2-0856656A4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70" y="1786396"/>
            <a:ext cx="5840954" cy="3527729"/>
          </a:xfrm>
        </p:spPr>
        <p:txBody>
          <a:bodyPr>
            <a:noAutofit/>
          </a:bodyPr>
          <a:lstStyle/>
          <a:p>
            <a:r>
              <a:rPr lang="es-MX" sz="3600" dirty="0"/>
              <a:t> según Dupont, existen dos maneras de seleccionar al cliente potencial:</a:t>
            </a:r>
          </a:p>
          <a:p>
            <a:r>
              <a:rPr lang="es-MX" sz="3600" dirty="0"/>
              <a:t>A) </a:t>
            </a:r>
            <a:r>
              <a:rPr lang="es-MX" sz="3600" i="1" dirty="0"/>
              <a:t>identificarlo directamente: </a:t>
            </a:r>
            <a:r>
              <a:rPr lang="es-MX" sz="3600" dirty="0"/>
              <a:t>por ejemplo: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600" dirty="0"/>
              <a:t>PARA HOMBRES MADUROS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600" dirty="0"/>
              <a:t>PARA NIÑOS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600" dirty="0"/>
              <a:t>DE SESENTA AÑOS DE EDAD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B2F71-73D5-420D-8E29-422C9C8E2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191" y="1995777"/>
            <a:ext cx="6453809" cy="4846320"/>
          </a:xfrm>
        </p:spPr>
        <p:txBody>
          <a:bodyPr>
            <a:normAutofit/>
          </a:bodyPr>
          <a:lstStyle/>
          <a:p>
            <a:r>
              <a:rPr lang="es-MX" sz="4000" dirty="0"/>
              <a:t>b) </a:t>
            </a:r>
            <a:r>
              <a:rPr lang="es-MX" sz="4000" i="1" dirty="0"/>
              <a:t>destacando un interés común: </a:t>
            </a:r>
            <a:r>
              <a:rPr lang="es-MX" sz="4000" dirty="0"/>
              <a:t>por ejemplo: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4000" dirty="0"/>
              <a:t>Previene la CAIDA DEL PELO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4000" dirty="0"/>
              <a:t>NI UNA MÁS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4000" dirty="0"/>
          </a:p>
          <a:p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908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Los que se dirigen directamente a los clientes potenciales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7C5EDB-38C9-4C86-BED1-88918056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75" y="3119567"/>
            <a:ext cx="4301121" cy="2153560"/>
          </a:xfrm>
          <a:prstGeom prst="rect">
            <a:avLst/>
          </a:prstGeom>
        </p:spPr>
      </p:pic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B3A8CA0C-4B18-4D49-A6AE-2467C2CAC7EB}"/>
              </a:ext>
            </a:extLst>
          </p:cNvPr>
          <p:cNvSpPr txBox="1">
            <a:spLocks/>
          </p:cNvSpPr>
          <p:nvPr/>
        </p:nvSpPr>
        <p:spPr>
          <a:xfrm>
            <a:off x="132521" y="1792936"/>
            <a:ext cx="11237843" cy="228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000" dirty="0"/>
              <a:t>a) </a:t>
            </a:r>
            <a:r>
              <a:rPr lang="es-MX" sz="4000" i="1" dirty="0"/>
              <a:t>identificarlo directamente: </a:t>
            </a:r>
            <a:r>
              <a:rPr lang="es-MX" sz="4000" dirty="0"/>
              <a:t>dirigirse a un segmento específico con una característica particular y distintiva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25C2BB6E-BE19-4AA6-8A12-F5813E124211}"/>
              </a:ext>
            </a:extLst>
          </p:cNvPr>
          <p:cNvSpPr txBox="1">
            <a:spLocks/>
          </p:cNvSpPr>
          <p:nvPr/>
        </p:nvSpPr>
        <p:spPr>
          <a:xfrm>
            <a:off x="5063358" y="5273127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Cursos </a:t>
            </a:r>
            <a:r>
              <a:rPr lang="es-MX" sz="1500" dirty="0" err="1"/>
              <a:t>Inem</a:t>
            </a:r>
            <a:r>
              <a:rPr lang="es-MX" sz="1500" dirty="0"/>
              <a:t> web (2016)</a:t>
            </a:r>
          </a:p>
          <a:p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58652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Los que se dirigen directamente a los clientes potenciales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B3A8CA0C-4B18-4D49-A6AE-2467C2CAC7EB}"/>
              </a:ext>
            </a:extLst>
          </p:cNvPr>
          <p:cNvSpPr txBox="1">
            <a:spLocks/>
          </p:cNvSpPr>
          <p:nvPr/>
        </p:nvSpPr>
        <p:spPr>
          <a:xfrm>
            <a:off x="0" y="1880483"/>
            <a:ext cx="12191999" cy="11835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000" dirty="0"/>
              <a:t>b) </a:t>
            </a:r>
            <a:r>
              <a:rPr lang="es-MX" sz="4000" i="1" dirty="0"/>
              <a:t>destacando un interés común: </a:t>
            </a:r>
            <a:r>
              <a:rPr lang="es-MX" sz="4000" dirty="0"/>
              <a:t>dirigirse a un grupo heterogéneo con una característica compartida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3FF445-01BC-4CEF-B06F-3E3A4379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28" r="21739" b="22305"/>
          <a:stretch/>
        </p:blipFill>
        <p:spPr>
          <a:xfrm>
            <a:off x="2411896" y="3268826"/>
            <a:ext cx="7089913" cy="1526301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D4B0001C-A1DA-4C79-9BEE-83C8B66CEE40}"/>
              </a:ext>
            </a:extLst>
          </p:cNvPr>
          <p:cNvSpPr txBox="1">
            <a:spLocks/>
          </p:cNvSpPr>
          <p:nvPr/>
        </p:nvSpPr>
        <p:spPr>
          <a:xfrm>
            <a:off x="5063358" y="5273127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La Gaceta (2012)</a:t>
            </a:r>
          </a:p>
          <a:p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14950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5. Los que despiertan la curiosidad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B3A8CA0C-4B18-4D49-A6AE-2467C2CAC7EB}"/>
              </a:ext>
            </a:extLst>
          </p:cNvPr>
          <p:cNvSpPr txBox="1">
            <a:spLocks/>
          </p:cNvSpPr>
          <p:nvPr/>
        </p:nvSpPr>
        <p:spPr>
          <a:xfrm>
            <a:off x="410818" y="1792936"/>
            <a:ext cx="11661913" cy="228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000" dirty="0"/>
              <a:t>Pruebas, preguntas, frases inconclusas, frases retadoras suelen funcionar bien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908A82C0-F6FC-4B27-B48F-B39C49DD8F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18890" b="17343"/>
          <a:stretch/>
        </p:blipFill>
        <p:spPr>
          <a:xfrm>
            <a:off x="4236725" y="2991421"/>
            <a:ext cx="5583136" cy="3174118"/>
          </a:xfr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BEEB20E-5916-4C15-A72E-0F2230756F67}"/>
              </a:ext>
            </a:extLst>
          </p:cNvPr>
          <p:cNvSpPr/>
          <p:nvPr/>
        </p:nvSpPr>
        <p:spPr>
          <a:xfrm>
            <a:off x="5709534" y="6165539"/>
            <a:ext cx="263751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Jjirehtravel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9008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BCBAE-BFCB-4242-A5DB-E55B9DD9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 </a:t>
            </a:r>
            <a:r>
              <a:rPr lang="es-MX" dirty="0" err="1"/>
              <a:t>bibliografica</a:t>
            </a:r>
            <a:endParaRPr lang="es-MX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14B26E-375F-4C6C-91D1-A3F877B6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8" y="2395865"/>
            <a:ext cx="11304104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123RF. (2016).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https://www.123rf.com/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https://previews.123rf.com/images/antarts/antarts1705/antarts170500021/77845207-artritis-alivio-del-dolor-ung%C3%BCento-anuncios-vector-ilustraci%C3%B3n-3d-con-crema-de-tubo-con-extracto-de-lim%C3%B3n-p%C3%B3ster-c.jpg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 </a:t>
            </a: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Inem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web. (2016).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cursosinemweb.es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https://cursosinemweb.es/wp-content/uploads/2017/01/ayudas-madres-solteras-1.jpg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es-MX" sz="1200" dirty="0">
                <a:latin typeface="Abadi" panose="020B0604020202020204" pitchFamily="34" charset="0"/>
              </a:rPr>
              <a:t>Dupont, L. (2004). </a:t>
            </a:r>
            <a:r>
              <a:rPr lang="es-MX" sz="1200" i="1" dirty="0">
                <a:latin typeface="Abadi" panose="020B0604020202020204" pitchFamily="34" charset="0"/>
              </a:rPr>
              <a:t>1.001 trucos publicitarios</a:t>
            </a:r>
            <a:r>
              <a:rPr lang="es-MX" sz="1200" dirty="0">
                <a:latin typeface="Abadi" panose="020B0604020202020204" pitchFamily="34" charset="0"/>
              </a:rPr>
              <a:t>. Ediciones </a:t>
            </a:r>
            <a:r>
              <a:rPr lang="es-MX" sz="1200" dirty="0" err="1">
                <a:latin typeface="Abadi" panose="020B0604020202020204" pitchFamily="34" charset="0"/>
              </a:rPr>
              <a:t>Robinbook</a:t>
            </a:r>
            <a:r>
              <a:rPr lang="es-MX" sz="1200" dirty="0">
                <a:latin typeface="Abadi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Fragrantica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(2017).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www.fimgs.net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https://www.fragrantica.ua: https://fimgs.net/mdimg/secundar/o.49194.jpg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GuildNet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(2015).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http://www.lighthouseguild.org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https://i0.wp.com/levinsonblock.com/wp-content/uploads/2015/06/Healthcare-Advertising.jpg?resize=680%2C354&amp;ssl=1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Jjirehtravel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(2015). Obtenido de https://i.ytimg.com/vi/iaw7TQF30ss/hqdefault.jpg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Jjirehtravel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(6 de Septiembre de 2018).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Jjirehtravel.com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http://jirehtravel.co/wp-content/uploads/2018/09/11Consejos.jpeg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Gaceta. (29 de Junio de 2012).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lagaceta.com.ar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https://www.lagaceta.com.ar/nota/498329/sociedad/operacion-gastrica-puede-resolver-tu-problema-sobrepeso-u-obesidad-grave.html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LomecanV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(2018).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lomecan.mx/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https://images-na.ssl-images-amazon.com/images/I/916Xe1QyYqL._SL1500_.jpg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Paramotores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HE. (2017).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www.heparamotores.com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https://encrypted-tbn0.gstatic.com/images?q=tbn:ANd9GcT5vC6sqtW_Zxji8-JViu01N1W_VzJLMQwMXnjExwGg65P9eqHs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Soccomedia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(2018).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www.socomedia.com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https://soccomedia.com/wp-content/uploads/2017/10/advertisingdesign_02.jpg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1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BCBAE-BFCB-4242-A5DB-E55B9DD9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Licencia de autor</a:t>
            </a:r>
          </a:p>
        </p:txBody>
      </p:sp>
      <p:pic>
        <p:nvPicPr>
          <p:cNvPr id="1026" name="Picture 2" descr="Licencia de Creative Commons">
            <a:hlinkClick r:id="rId2"/>
            <a:extLst>
              <a:ext uri="{FF2B5EF4-FFF2-40B4-BE49-F238E27FC236}">
                <a16:creationId xmlns:a16="http://schemas.microsoft.com/office/drawing/2014/main" id="{C31B27C5-6E22-41A4-836C-12881448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45" y="2258750"/>
            <a:ext cx="428293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B41371-EA3D-4674-BB67-9310DCC08D2C}"/>
              </a:ext>
            </a:extLst>
          </p:cNvPr>
          <p:cNvSpPr/>
          <p:nvPr/>
        </p:nvSpPr>
        <p:spPr>
          <a:xfrm>
            <a:off x="2199860" y="4233324"/>
            <a:ext cx="677186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es-MX" dirty="0">
                <a:solidFill>
                  <a:srgbClr val="464646"/>
                </a:solidFill>
                <a:latin typeface="source sans pro" panose="020B0503030403020204" pitchFamily="34" charset="0"/>
              </a:rPr>
              <a:t>5 trucos para desarrollar TÍTULOS PUBLICITARIOS impactantes</a:t>
            </a:r>
            <a:r>
              <a:rPr lang="es-MX">
                <a:solidFill>
                  <a:srgbClr val="464646"/>
                </a:solidFill>
                <a:latin typeface="source sans pro" panose="020B0503030403020204" pitchFamily="34" charset="0"/>
              </a:rPr>
              <a:t> (2019) by</a:t>
            </a:r>
            <a:r>
              <a:rPr lang="es-MX" dirty="0">
                <a:solidFill>
                  <a:srgbClr val="464646"/>
                </a:solidFill>
                <a:latin typeface="source sans pro" panose="020B0503030403020204" pitchFamily="34" charset="0"/>
              </a:rPr>
              <a:t> </a:t>
            </a:r>
            <a:r>
              <a:rPr lang="es-MX" dirty="0">
                <a:solidFill>
                  <a:srgbClr val="049CCF"/>
                </a:solidFill>
                <a:latin typeface="source sans pro" panose="020B0503030403020204" pitchFamily="34" charset="0"/>
                <a:hlinkClick r:id="rId4"/>
              </a:rPr>
              <a:t>Hernández, Angel</a:t>
            </a:r>
            <a:r>
              <a:rPr lang="es-MX" dirty="0">
                <a:solidFill>
                  <a:srgbClr val="464646"/>
                </a:solidFill>
                <a:latin typeface="source sans pro" panose="020B0503030403020204" pitchFamily="34" charset="0"/>
              </a:rPr>
              <a:t> is </a:t>
            </a:r>
            <a:r>
              <a:rPr lang="es-MX" dirty="0" err="1">
                <a:solidFill>
                  <a:srgbClr val="464646"/>
                </a:solidFill>
                <a:latin typeface="source sans pro" panose="020B0503030403020204" pitchFamily="34" charset="0"/>
              </a:rPr>
              <a:t>licensed</a:t>
            </a:r>
            <a:r>
              <a:rPr lang="es-MX" dirty="0">
                <a:solidFill>
                  <a:srgbClr val="464646"/>
                </a:solidFill>
                <a:latin typeface="source sans pro" panose="020B0503030403020204" pitchFamily="34" charset="0"/>
              </a:rPr>
              <a:t> </a:t>
            </a:r>
            <a:r>
              <a:rPr lang="es-MX" dirty="0" err="1">
                <a:solidFill>
                  <a:srgbClr val="464646"/>
                </a:solidFill>
                <a:latin typeface="source sans pro" panose="020B0503030403020204" pitchFamily="34" charset="0"/>
              </a:rPr>
              <a:t>under</a:t>
            </a:r>
            <a:r>
              <a:rPr lang="es-MX" dirty="0">
                <a:solidFill>
                  <a:srgbClr val="464646"/>
                </a:solidFill>
                <a:latin typeface="source sans pro" panose="020B0503030403020204" pitchFamily="34" charset="0"/>
              </a:rPr>
              <a:t> a </a:t>
            </a:r>
            <a:r>
              <a:rPr lang="es-MX" dirty="0" err="1">
                <a:solidFill>
                  <a:srgbClr val="049CCF"/>
                </a:solidFill>
                <a:latin typeface="source sans pro" panose="020B0503030403020204" pitchFamily="34" charset="0"/>
                <a:hlinkClick r:id="rId2"/>
              </a:rPr>
              <a:t>Creative</a:t>
            </a:r>
            <a:r>
              <a:rPr lang="es-MX" dirty="0">
                <a:solidFill>
                  <a:srgbClr val="049CCF"/>
                </a:solidFill>
                <a:latin typeface="source sans pro" panose="020B0503030403020204" pitchFamily="34" charset="0"/>
                <a:hlinkClick r:id="rId2"/>
              </a:rPr>
              <a:t> </a:t>
            </a:r>
            <a:r>
              <a:rPr lang="es-MX" dirty="0" err="1">
                <a:solidFill>
                  <a:srgbClr val="049CCF"/>
                </a:solidFill>
                <a:latin typeface="source sans pro" panose="020B0503030403020204" pitchFamily="34" charset="0"/>
                <a:hlinkClick r:id="rId2"/>
              </a:rPr>
              <a:t>Commons</a:t>
            </a:r>
            <a:r>
              <a:rPr lang="es-MX" dirty="0">
                <a:solidFill>
                  <a:srgbClr val="049CCF"/>
                </a:solidFill>
                <a:latin typeface="source sans pro" panose="020B0503030403020204" pitchFamily="34" charset="0"/>
                <a:hlinkClick r:id="rId2"/>
              </a:rPr>
              <a:t> Reconocimiento-</a:t>
            </a:r>
            <a:r>
              <a:rPr lang="es-MX" dirty="0" err="1">
                <a:solidFill>
                  <a:srgbClr val="049CCF"/>
                </a:solidFill>
                <a:latin typeface="source sans pro" panose="020B0503030403020204" pitchFamily="34" charset="0"/>
                <a:hlinkClick r:id="rId2"/>
              </a:rPr>
              <a:t>CompartirIgual</a:t>
            </a:r>
            <a:r>
              <a:rPr lang="es-MX" dirty="0">
                <a:solidFill>
                  <a:srgbClr val="049CCF"/>
                </a:solidFill>
                <a:latin typeface="source sans pro" panose="020B0503030403020204" pitchFamily="34" charset="0"/>
                <a:hlinkClick r:id="rId2"/>
              </a:rPr>
              <a:t> 4.0 Internacional </a:t>
            </a:r>
            <a:r>
              <a:rPr lang="es-MX" dirty="0" err="1">
                <a:solidFill>
                  <a:srgbClr val="049CCF"/>
                </a:solidFill>
                <a:latin typeface="source sans pro" panose="020B0503030403020204" pitchFamily="34" charset="0"/>
                <a:hlinkClick r:id="rId2"/>
              </a:rPr>
              <a:t>License</a:t>
            </a:r>
            <a:r>
              <a:rPr lang="es-MX" dirty="0">
                <a:solidFill>
                  <a:srgbClr val="464646"/>
                </a:solidFill>
                <a:latin typeface="source sans pro" panose="020B0503030403020204" pitchFamily="34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302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E303-5DCF-4249-88C1-2B5D90A68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800" dirty="0"/>
              <a:t>El objetivo es ejemplificar los trucos publicitarios para captar la atención de la audiencia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14C6B4-4CE0-4559-A204-B2C29C9A6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Con base en LUC DUPONT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3E4DFA-38E6-47C0-B5A7-FF0065350763}"/>
              </a:ext>
            </a:extLst>
          </p:cNvPr>
          <p:cNvSpPr txBox="1"/>
          <p:nvPr/>
        </p:nvSpPr>
        <p:spPr>
          <a:xfrm>
            <a:off x="662609" y="4731026"/>
            <a:ext cx="11174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Un titular podría captar el 15% de la audiencia potencial. </a:t>
            </a:r>
            <a:br>
              <a:rPr lang="es-MX" sz="2800" dirty="0"/>
            </a:br>
            <a:r>
              <a:rPr lang="es-MX" sz="2800" dirty="0"/>
              <a:t>Un titular bien diseñado podría captar hasta el 50% de la audiencia potencial.</a:t>
            </a:r>
          </a:p>
          <a:p>
            <a:pPr algn="ctr"/>
            <a:r>
              <a:rPr lang="es-MX" sz="2800" dirty="0"/>
              <a:t>A continuación unos </a:t>
            </a:r>
            <a:r>
              <a:rPr lang="es-MX" sz="2800" dirty="0" err="1"/>
              <a:t>tips</a:t>
            </a:r>
            <a:r>
              <a:rPr lang="es-MX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0562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Los que prometen beneficios personales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299867-0D0E-45D0-9BE2-0856656A42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4000" dirty="0"/>
              <a:t>Conectan mejor con la audiencia.</a:t>
            </a:r>
          </a:p>
          <a:p>
            <a:r>
              <a:rPr lang="es-MX" sz="4000" dirty="0"/>
              <a:t>Al público externo le interesan aquellos títulos que contengan promesas ligadas con: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B2F71-73D5-420D-8E29-422C9C8E2D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/>
              <a:t>Belleza, delgadez, atractivo sexual</a:t>
            </a:r>
          </a:p>
          <a:p>
            <a:r>
              <a:rPr lang="es-MX" sz="2400" dirty="0"/>
              <a:t>Juventud, sensualidad</a:t>
            </a:r>
          </a:p>
          <a:p>
            <a:r>
              <a:rPr lang="es-MX" sz="2400" dirty="0"/>
              <a:t>Amor, pasión</a:t>
            </a:r>
          </a:p>
          <a:p>
            <a:r>
              <a:rPr lang="es-MX" sz="2400" dirty="0"/>
              <a:t>Librarse del dolor físico</a:t>
            </a:r>
          </a:p>
          <a:p>
            <a:r>
              <a:rPr lang="es-MX" sz="2400" dirty="0"/>
              <a:t>Librarse del dolor moral</a:t>
            </a:r>
          </a:p>
          <a:p>
            <a:r>
              <a:rPr lang="es-MX" sz="2400" dirty="0"/>
              <a:t>Limpieza, pureza, frescura, natural</a:t>
            </a:r>
          </a:p>
          <a:p>
            <a:r>
              <a:rPr lang="es-MX" sz="2400" dirty="0"/>
              <a:t>Felicidad, alegría </a:t>
            </a:r>
          </a:p>
          <a:p>
            <a:r>
              <a:rPr lang="es-MX" sz="2400" dirty="0"/>
              <a:t>Seguridad, ahorro, protección</a:t>
            </a:r>
          </a:p>
          <a:p>
            <a:r>
              <a:rPr lang="es-MX" sz="2400" dirty="0"/>
              <a:t>Salud, bienestar, satisfacción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291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450FB-E359-41BC-88FF-A04FBD0E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Los que prometen beneficios personales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77464-BD49-483D-8824-3D844FE0A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60" y="1792936"/>
            <a:ext cx="5546128" cy="1117406"/>
          </a:xfrm>
        </p:spPr>
        <p:txBody>
          <a:bodyPr>
            <a:normAutofit/>
          </a:bodyPr>
          <a:lstStyle/>
          <a:p>
            <a:r>
              <a:rPr lang="es-MX" sz="2400" dirty="0"/>
              <a:t>Los perfumes no comunican que contienen aceites o disolventes. Comunican seducción, pasión y amor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7C484C0-C372-4BAA-8195-4189BF277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0" y="2895328"/>
            <a:ext cx="4739578" cy="3047548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13D92C-6F09-4478-B581-CD19FC36B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34330" y="1913470"/>
            <a:ext cx="2298459" cy="3946678"/>
          </a:xfrm>
        </p:spPr>
        <p:txBody>
          <a:bodyPr>
            <a:noAutofit/>
          </a:bodyPr>
          <a:lstStyle/>
          <a:p>
            <a:r>
              <a:rPr lang="es-MX" sz="2600" dirty="0"/>
              <a:t>Los cosméticos no comunican que contienen almidones o lanolina. Prometen belleza y felicidad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832FAC7-D488-4D87-B83C-8B5AF99D6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91" t="29834" r="59348" b="20179"/>
          <a:stretch/>
        </p:blipFill>
        <p:spPr>
          <a:xfrm>
            <a:off x="6112714" y="1225719"/>
            <a:ext cx="3370789" cy="4563032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53FF971-84AE-4D9E-A6A9-62F17494491F}"/>
              </a:ext>
            </a:extLst>
          </p:cNvPr>
          <p:cNvSpPr txBox="1">
            <a:spLocks/>
          </p:cNvSpPr>
          <p:nvPr/>
        </p:nvSpPr>
        <p:spPr>
          <a:xfrm>
            <a:off x="534299" y="5639393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</a:t>
            </a:r>
            <a:r>
              <a:rPr lang="es-MX" sz="1500" dirty="0" err="1"/>
              <a:t>Fragrantica</a:t>
            </a:r>
            <a:r>
              <a:rPr lang="es-MX" sz="1500" dirty="0"/>
              <a:t> (2017)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D02BB901-96C3-4216-9A82-A32E9CC165C8}"/>
              </a:ext>
            </a:extLst>
          </p:cNvPr>
          <p:cNvSpPr txBox="1">
            <a:spLocks/>
          </p:cNvSpPr>
          <p:nvPr/>
        </p:nvSpPr>
        <p:spPr>
          <a:xfrm>
            <a:off x="6094959" y="5583935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</a:t>
            </a:r>
            <a:r>
              <a:rPr lang="es-MX" sz="1500" dirty="0" err="1"/>
              <a:t>Socomedia</a:t>
            </a:r>
            <a:r>
              <a:rPr lang="es-MX" sz="1500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51647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450FB-E359-41BC-88FF-A04FBD0E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Los que prometen beneficios personales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77464-BD49-483D-8824-3D844FE0A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60" y="1792936"/>
            <a:ext cx="4924866" cy="1117406"/>
          </a:xfrm>
        </p:spPr>
        <p:txBody>
          <a:bodyPr>
            <a:normAutofit/>
          </a:bodyPr>
          <a:lstStyle/>
          <a:p>
            <a:pPr algn="ctr"/>
            <a:r>
              <a:rPr lang="es-MX" sz="2400" dirty="0"/>
              <a:t>Los seguros médicos no comunican tipos de tratamientos. Comunican bienestar y salud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13D92C-6F09-4478-B581-CD19FC36B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1399" y="1793332"/>
            <a:ext cx="5421180" cy="1009852"/>
          </a:xfrm>
        </p:spPr>
        <p:txBody>
          <a:bodyPr>
            <a:noAutofit/>
          </a:bodyPr>
          <a:lstStyle/>
          <a:p>
            <a:pPr algn="ctr"/>
            <a:r>
              <a:rPr lang="es-MX" sz="2600" dirty="0"/>
              <a:t>Los medicamentos no comunican el contenido. Prometen quitar dolores y molestias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1268F35-76CA-4004-9319-B2D4F5FC4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6712" r="53758" b="8249"/>
          <a:stretch/>
        </p:blipFill>
        <p:spPr>
          <a:xfrm>
            <a:off x="1156634" y="2772042"/>
            <a:ext cx="3443117" cy="3552328"/>
          </a:xfrm>
        </p:spPr>
      </p:pic>
      <p:pic>
        <p:nvPicPr>
          <p:cNvPr id="11" name="Marcador de contenido 9">
            <a:extLst>
              <a:ext uri="{FF2B5EF4-FFF2-40B4-BE49-F238E27FC236}">
                <a16:creationId xmlns:a16="http://schemas.microsoft.com/office/drawing/2014/main" id="{5038FA45-48FA-4557-BAB7-950B0107A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89" y="2910342"/>
            <a:ext cx="2773799" cy="2773799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92EF873C-959E-4F20-96B1-955DB1ACBCD4}"/>
              </a:ext>
            </a:extLst>
          </p:cNvPr>
          <p:cNvSpPr txBox="1">
            <a:spLocks/>
          </p:cNvSpPr>
          <p:nvPr/>
        </p:nvSpPr>
        <p:spPr>
          <a:xfrm>
            <a:off x="675861" y="6015121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</a:t>
            </a:r>
            <a:r>
              <a:rPr lang="es-MX" sz="1500" dirty="0" err="1"/>
              <a:t>GuildNet</a:t>
            </a:r>
            <a:r>
              <a:rPr lang="es-MX" sz="1500" dirty="0"/>
              <a:t> (2015)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5AA1DED7-417F-4467-B799-50363FE68F4C}"/>
              </a:ext>
            </a:extLst>
          </p:cNvPr>
          <p:cNvSpPr txBox="1">
            <a:spLocks/>
          </p:cNvSpPr>
          <p:nvPr/>
        </p:nvSpPr>
        <p:spPr>
          <a:xfrm>
            <a:off x="6638603" y="5490407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</a:t>
            </a:r>
            <a:r>
              <a:rPr lang="es-MX" sz="1500" dirty="0" err="1"/>
              <a:t>GuildNet</a:t>
            </a:r>
            <a:r>
              <a:rPr lang="es-MX" sz="15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12465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 Los que ofrecen consejos prácticos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299867-0D0E-45D0-9BE2-0856656A4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70" y="2011680"/>
            <a:ext cx="5840954" cy="1248355"/>
          </a:xfrm>
        </p:spPr>
        <p:txBody>
          <a:bodyPr>
            <a:noAutofit/>
          </a:bodyPr>
          <a:lstStyle/>
          <a:p>
            <a:r>
              <a:rPr lang="es-MX" sz="3600" dirty="0"/>
              <a:t>La audiencia se siente atraída por los titulares que les dicen como alcanzar ciertos objetivos</a:t>
            </a:r>
          </a:p>
          <a:p>
            <a:r>
              <a:rPr lang="es-MX" sz="3600" dirty="0"/>
              <a:t>Si vas ofrecer consejos, haz énfasis usando estas fórmulas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B2F71-73D5-420D-8E29-422C9C8E2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2426" y="1995777"/>
            <a:ext cx="4754880" cy="4846320"/>
          </a:xfrm>
        </p:spPr>
        <p:txBody>
          <a:bodyPr>
            <a:normAutofit fontScale="92500" lnSpcReduction="10000"/>
          </a:bodyPr>
          <a:lstStyle/>
          <a:p>
            <a:r>
              <a:rPr lang="es-MX" sz="2400" dirty="0"/>
              <a:t>El cómo, aquí…</a:t>
            </a:r>
          </a:p>
          <a:p>
            <a:r>
              <a:rPr lang="es-MX" sz="2400" dirty="0"/>
              <a:t>Cinco pasos hacia…</a:t>
            </a:r>
          </a:p>
          <a:p>
            <a:r>
              <a:rPr lang="es-MX" sz="2400" dirty="0"/>
              <a:t>Diez factores…</a:t>
            </a:r>
          </a:p>
          <a:p>
            <a:r>
              <a:rPr lang="es-MX" sz="2400" dirty="0"/>
              <a:t>Cuatro métodos…</a:t>
            </a:r>
          </a:p>
          <a:p>
            <a:r>
              <a:rPr lang="es-MX" sz="2400" dirty="0"/>
              <a:t>Cinco soluciones…</a:t>
            </a:r>
          </a:p>
          <a:p>
            <a:r>
              <a:rPr lang="es-MX" sz="2400" dirty="0"/>
              <a:t>Cuatro maneras inteligentes…</a:t>
            </a:r>
          </a:p>
          <a:p>
            <a:r>
              <a:rPr lang="es-MX" sz="2400" dirty="0"/>
              <a:t>7 ideas para…</a:t>
            </a:r>
          </a:p>
          <a:p>
            <a:r>
              <a:rPr lang="es-MX" sz="2400" dirty="0"/>
              <a:t>3 razones para….</a:t>
            </a:r>
          </a:p>
          <a:p>
            <a:r>
              <a:rPr lang="es-MX" sz="2400" dirty="0"/>
              <a:t>Nuevas sugerencias…</a:t>
            </a:r>
          </a:p>
          <a:p>
            <a:r>
              <a:rPr lang="es-MX" sz="2400" dirty="0"/>
              <a:t>Una manera segura…</a:t>
            </a:r>
          </a:p>
          <a:p>
            <a:r>
              <a:rPr lang="es-MX" sz="2400" dirty="0"/>
              <a:t>6 consejos de expertos</a:t>
            </a:r>
          </a:p>
          <a:p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33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 Los que ofrecen consejos prácticos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1D548DF-BCBA-49E3-83F6-610E11D694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07" y="1294379"/>
            <a:ext cx="4720742" cy="4720742"/>
          </a:xfrm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D990FDB-884F-4BE0-80B3-4D6222FE34AD}"/>
              </a:ext>
            </a:extLst>
          </p:cNvPr>
          <p:cNvSpPr txBox="1">
            <a:spLocks/>
          </p:cNvSpPr>
          <p:nvPr/>
        </p:nvSpPr>
        <p:spPr>
          <a:xfrm>
            <a:off x="4983451" y="5740594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</a:t>
            </a:r>
            <a:r>
              <a:rPr lang="es-MX" sz="1500" dirty="0" err="1"/>
              <a:t>Jirehtravel</a:t>
            </a:r>
            <a:r>
              <a:rPr lang="es-MX" sz="1500" dirty="0"/>
              <a:t> (2018)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228BC9-BF5E-4D2F-B760-3115DF665F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43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 Los que anuncian algo “nuevo”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299867-0D0E-45D0-9BE2-0856656A4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70" y="1786396"/>
            <a:ext cx="5840954" cy="3527729"/>
          </a:xfrm>
        </p:spPr>
        <p:txBody>
          <a:bodyPr>
            <a:noAutofit/>
          </a:bodyPr>
          <a:lstStyle/>
          <a:p>
            <a:r>
              <a:rPr lang="es-MX" sz="3600" dirty="0"/>
              <a:t>Cualquier cosa fuera de lo ordinario – nueva información, nuevas ideas, nuevas formulas, precio, presentación, cualquier cosa… captará el interés y la atención inmediata</a:t>
            </a:r>
          </a:p>
          <a:p>
            <a:r>
              <a:rPr lang="es-MX" sz="3600" dirty="0"/>
              <a:t>Comuníquelo con las siguientes palabras y expresiones: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EB2F71-73D5-420D-8E29-422C9C8E2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191" y="1995777"/>
            <a:ext cx="6453809" cy="4846320"/>
          </a:xfrm>
        </p:spPr>
        <p:txBody>
          <a:bodyPr>
            <a:normAutofit/>
          </a:bodyPr>
          <a:lstStyle/>
          <a:p>
            <a:r>
              <a:rPr lang="es-MX" sz="2400" dirty="0"/>
              <a:t>Nuevo, novedoso</a:t>
            </a:r>
          </a:p>
          <a:p>
            <a:r>
              <a:rPr lang="es-MX" sz="2400" dirty="0"/>
              <a:t>Grandes o buenas – noticias</a:t>
            </a:r>
          </a:p>
          <a:p>
            <a:r>
              <a:rPr lang="es-MX" sz="2400" dirty="0"/>
              <a:t>Frescas o sorprendentes – noticias</a:t>
            </a:r>
          </a:p>
          <a:p>
            <a:r>
              <a:rPr lang="es-MX" sz="2400" dirty="0"/>
              <a:t>Primer lanzamiento</a:t>
            </a:r>
          </a:p>
          <a:p>
            <a:r>
              <a:rPr lang="es-MX" sz="2400" dirty="0"/>
              <a:t>Recién hecho – lo último –  nuevo lanzamiento </a:t>
            </a:r>
          </a:p>
          <a:p>
            <a:r>
              <a:rPr lang="es-MX" sz="2400" dirty="0"/>
              <a:t>Lo más innovador</a:t>
            </a:r>
          </a:p>
          <a:p>
            <a:r>
              <a:rPr lang="es-MX" sz="2400" dirty="0"/>
              <a:t>Al fin</a:t>
            </a:r>
          </a:p>
          <a:p>
            <a:r>
              <a:rPr lang="es-MX" sz="2400" dirty="0"/>
              <a:t>Revolucionario</a:t>
            </a:r>
          </a:p>
          <a:p>
            <a:r>
              <a:rPr lang="es-MX" sz="2400" dirty="0"/>
              <a:t>Última tecnología –  tecnología de punta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936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6F937-6B17-4408-93C8-5A4ADAD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 Los que anuncian algo “nuevo”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31E751E0-FC20-4302-9BA9-0A4653156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15" y="1792936"/>
            <a:ext cx="4877888" cy="3653707"/>
          </a:xfr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10BDF10F-5E63-4E80-AD68-A2CE9DAFC29A}"/>
              </a:ext>
            </a:extLst>
          </p:cNvPr>
          <p:cNvSpPr txBox="1">
            <a:spLocks/>
          </p:cNvSpPr>
          <p:nvPr/>
        </p:nvSpPr>
        <p:spPr>
          <a:xfrm>
            <a:off x="5129016" y="5106684"/>
            <a:ext cx="4348396" cy="111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/>
              <a:t>Fuente: </a:t>
            </a:r>
            <a:r>
              <a:rPr lang="es-MX" sz="1500" dirty="0" err="1"/>
              <a:t>Paramotores</a:t>
            </a:r>
            <a:r>
              <a:rPr lang="es-MX" sz="1500" dirty="0"/>
              <a:t> HE (2017)</a:t>
            </a:r>
          </a:p>
        </p:txBody>
      </p:sp>
    </p:spTree>
    <p:extLst>
      <p:ext uri="{BB962C8B-B14F-4D97-AF65-F5344CB8AC3E}">
        <p14:creationId xmlns:p14="http://schemas.microsoft.com/office/powerpoint/2010/main" val="1331863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 bandas</Template>
  <TotalTime>245</TotalTime>
  <Words>771</Words>
  <Application>Microsoft Office PowerPoint</Application>
  <PresentationFormat>Panorámica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Abadi</vt:lpstr>
      <vt:lpstr>Arial</vt:lpstr>
      <vt:lpstr>Calibri</vt:lpstr>
      <vt:lpstr>Corbel</vt:lpstr>
      <vt:lpstr>source sans pro</vt:lpstr>
      <vt:lpstr>Wingdings</vt:lpstr>
      <vt:lpstr>Con bandas</vt:lpstr>
      <vt:lpstr>5 trucos para desarrollar TÍTULOS PUBLICITARIOS impactantes</vt:lpstr>
      <vt:lpstr>El objetivo es ejemplificar los trucos publicitarios para captar la atención de la audiencia</vt:lpstr>
      <vt:lpstr>1. Los que prometen beneficios personales</vt:lpstr>
      <vt:lpstr>1. Los que prometen beneficios personales</vt:lpstr>
      <vt:lpstr>1. Los que prometen beneficios personales</vt:lpstr>
      <vt:lpstr>2. Los que ofrecen consejos prácticos</vt:lpstr>
      <vt:lpstr>2. Los que ofrecen consejos prácticos</vt:lpstr>
      <vt:lpstr>3. Los que anuncian algo “nuevo”</vt:lpstr>
      <vt:lpstr>3. Los que anuncian algo “nuevo”</vt:lpstr>
      <vt:lpstr>4. Los que se dirigen directamente a los clientes potenciales</vt:lpstr>
      <vt:lpstr>4. Los que se dirigen directamente a los clientes potenciales</vt:lpstr>
      <vt:lpstr>4. Los que se dirigen directamente a los clientes potenciales</vt:lpstr>
      <vt:lpstr>4. Los que se dirigen directamente a los clientes potenciales</vt:lpstr>
      <vt:lpstr>4. Los que se dirigen directamente a los clientes potenciales</vt:lpstr>
      <vt:lpstr>5. Los que despiertan la curiosidad</vt:lpstr>
      <vt:lpstr>Referencia bibliografica</vt:lpstr>
      <vt:lpstr>Licencia de autor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TITULARES  con mejores RESULTADOS</dc:title>
  <dc:creator>Hernandez Morales Angel</dc:creator>
  <cp:lastModifiedBy>Antonio Canchola</cp:lastModifiedBy>
  <cp:revision>27</cp:revision>
  <dcterms:created xsi:type="dcterms:W3CDTF">2019-06-17T12:41:08Z</dcterms:created>
  <dcterms:modified xsi:type="dcterms:W3CDTF">2019-06-24T16:06:17Z</dcterms:modified>
</cp:coreProperties>
</file>