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305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762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413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2168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480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246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382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6696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498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777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687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61FD6-58BB-4773-8527-6D63C4C62D72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78C4C-11E2-4A49-8F1E-5E6E8FB49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940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305664"/>
              </p:ext>
            </p:extLst>
          </p:nvPr>
        </p:nvGraphicFramePr>
        <p:xfrm>
          <a:off x="291548" y="613126"/>
          <a:ext cx="11317357" cy="54927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2530">
                  <a:extLst>
                    <a:ext uri="{9D8B030D-6E8A-4147-A177-3AD203B41FA5}">
                      <a16:colId xmlns:a16="http://schemas.microsoft.com/office/drawing/2014/main" val="148160097"/>
                    </a:ext>
                  </a:extLst>
                </a:gridCol>
                <a:gridCol w="1977949">
                  <a:extLst>
                    <a:ext uri="{9D8B030D-6E8A-4147-A177-3AD203B41FA5}">
                      <a16:colId xmlns:a16="http://schemas.microsoft.com/office/drawing/2014/main" val="1562670841"/>
                    </a:ext>
                  </a:extLst>
                </a:gridCol>
                <a:gridCol w="1995066">
                  <a:extLst>
                    <a:ext uri="{9D8B030D-6E8A-4147-A177-3AD203B41FA5}">
                      <a16:colId xmlns:a16="http://schemas.microsoft.com/office/drawing/2014/main" val="1670351693"/>
                    </a:ext>
                  </a:extLst>
                </a:gridCol>
                <a:gridCol w="1883801">
                  <a:extLst>
                    <a:ext uri="{9D8B030D-6E8A-4147-A177-3AD203B41FA5}">
                      <a16:colId xmlns:a16="http://schemas.microsoft.com/office/drawing/2014/main" val="479628031"/>
                    </a:ext>
                  </a:extLst>
                </a:gridCol>
                <a:gridCol w="1993354">
                  <a:extLst>
                    <a:ext uri="{9D8B030D-6E8A-4147-A177-3AD203B41FA5}">
                      <a16:colId xmlns:a16="http://schemas.microsoft.com/office/drawing/2014/main" val="3262834430"/>
                    </a:ext>
                  </a:extLst>
                </a:gridCol>
                <a:gridCol w="1884657">
                  <a:extLst>
                    <a:ext uri="{9D8B030D-6E8A-4147-A177-3AD203B41FA5}">
                      <a16:colId xmlns:a16="http://schemas.microsoft.com/office/drawing/2014/main" val="3611164993"/>
                    </a:ext>
                  </a:extLst>
                </a:gridCol>
              </a:tblGrid>
              <a:tr h="247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CATEGORÍA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Excelente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(4)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Muy bien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(3)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Bien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(2)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Regular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 (1)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No competente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(0)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extLst>
                  <a:ext uri="{0D108BD9-81ED-4DB2-BD59-A6C34878D82A}">
                    <a16:rowId xmlns:a16="http://schemas.microsoft.com/office/drawing/2014/main" val="161966139"/>
                  </a:ext>
                </a:extLst>
              </a:tr>
              <a:tr h="805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Ficha de identificación e instrumentos de evaluación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Contiene todos los datos de identificación del formato y se menciona el nombre completo de los instrumentos utilizados.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Falta un dato de identificación y/o el nombre completo de un instrumento utilizado.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Falta más de un dato de identificación del formato y/o más de un instrumento no está citado con su nombre completo.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Tres o más datos de identificación del formato no están presentes y más de tres instrumentos de evaluación se anotan incompletos.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Ningún dato de identificación está completo y/o no se citan los instrumentos de evaluación utilizados o todos se citan de manera incompleta.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extLst>
                  <a:ext uri="{0D108BD9-81ED-4DB2-BD59-A6C34878D82A}">
                    <a16:rowId xmlns:a16="http://schemas.microsoft.com/office/drawing/2014/main" val="60275911"/>
                  </a:ext>
                </a:extLst>
              </a:tr>
              <a:tr h="1028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Motivo del estudio y observaciones durante el proceso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Se indica claramente por qué se solicitó el estudio y qué interrogantes ayudará a contestar. Se incluyen oraciones que describen la conducta así como observaciones del examinador.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Se indica de manera vaga por qué se solicitó el estudio y alguna interrogante que ayudará a contestar. Se incluyen  oraciones que interpretan la conducta sin un correlato conductual.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Se indica de manera vaga por qué se solicitó el estudio y alguna interrogante que ayudará a contestar. Se incluyen  oraciones que interpretan la conducta sin un correlato conductual.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No se indica por qué se solicitó el estudio y la información no ayuda a contestar alguna interrogante de por qué se solicitó el estudio. Las observaciones son una interpretación sin correlato conductual.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No se incluye el motivo del estudio y/o no se incluyen las observaciones.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extLst>
                  <a:ext uri="{0D108BD9-81ED-4DB2-BD59-A6C34878D82A}">
                    <a16:rowId xmlns:a16="http://schemas.microsoft.com/office/drawing/2014/main" val="3495562948"/>
                  </a:ext>
                </a:extLst>
              </a:tr>
              <a:tr h="805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Antecedentes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La información está distribuida por áreas bien delimitadas. La redacción es coherente, con ideas completas y en secuencia lógica.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La información está distribuida por áreas no bien delimitadas. La redacción no es muy coherente, o contiene ideas incompletas o sin secuencia lógica.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La información no está distribuida por áreas. La redacción es coherente, con ideas completas y en secuencia lógica.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La información no está distribuida por áreas. La redacción no es coherente, las ideas son incompletas y sin secuencia lógica.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La información se presenta como un cuestionario.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extLst>
                  <a:ext uri="{0D108BD9-81ED-4DB2-BD59-A6C34878D82A}">
                    <a16:rowId xmlns:a16="http://schemas.microsoft.com/office/drawing/2014/main" val="1775610802"/>
                  </a:ext>
                </a:extLst>
              </a:tr>
              <a:tr h="1110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Resultados de la evaluación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Se presentan primero en tablas y/o gráficas  los datos cuantitativos y posteriormente los cualitativos.  Los datos cualitativos corresponden a los cuantitativos y están claramente redactados.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Se presentan primero en tablas y/o gráficas  los datos cuantitativos y posteriormente los cualitativos.  Los datos cualitativos corresponden en su mayoría a los cuantitativos y están claramente redactados.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Se presentan primero en tablas y/o gráficas  los datos cuantitativos y posteriormente los cualitativos.  Los datos cualitativos no corresponden en su mayoría  a los cuantitativos y están claramente redactados.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Se presentan primero los datos cualitativos y posteriormente en tablas y/o gráficas  los datos cuantitativos. Algunos datos cualitativos no corresponden   a los cuantitativos de los protocolos.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900" dirty="0">
                          <a:effectLst/>
                        </a:rPr>
                        <a:t>Se presentan primero los datos cualitativos y posteriormente en tablas y/o gráficas  los datos cuantitativos. Una o más  pruebas están mal calificadas.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extLst>
                  <a:ext uri="{0D108BD9-81ED-4DB2-BD59-A6C34878D82A}">
                    <a16:rowId xmlns:a16="http://schemas.microsoft.com/office/drawing/2014/main" val="944601719"/>
                  </a:ext>
                </a:extLst>
              </a:tr>
              <a:tr h="52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</a:endParaRPr>
                    </a:p>
                  </a:txBody>
                  <a:tcPr marL="9551" marR="9551" marT="9551" marB="955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effectLst/>
                      </a:endParaRPr>
                    </a:p>
                  </a:txBody>
                  <a:tcPr marL="9551" marR="9551" marT="9551" marB="9551" anchor="b"/>
                </a:tc>
                <a:extLst>
                  <a:ext uri="{0D108BD9-81ED-4DB2-BD59-A6C34878D82A}">
                    <a16:rowId xmlns:a16="http://schemas.microsoft.com/office/drawing/2014/main" val="119944730"/>
                  </a:ext>
                </a:extLst>
              </a:tr>
              <a:tr h="1251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Recomendaciones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Presenta tres opciones razonables de carrera, oficio u ocupación de acuerdo a los resultados psicométricos y entrevista. Incluye un anexo con los protocolos de las pruebas aplicadas, calificados correctamente y con las gráficas pertinentes.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Presenta tres opciones razonables de carrera, oficio u ocupación de acuerdo a los resultados psicométricos y entrevista. Incluye  los protocolos de las pruebas aplicadas, calificados correctamente y con las gráficas pertinentes. 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Presenta tres opciones poco razonables de carrera, oficio u ocupación de acuerdo a los resultados psicométricos y entrevista. Incluye algunos protocolos de las pruebas aplicadas, calificados correctamente.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Presenta tres  opciones poco razonables  de carrera, oficio u ocupación más o menos de acuerdo a los resultados psicométricos y entrevista. Incluye algunos protocolos de las pruebas aplicadas con errores en la calificación.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Presenta más de tres opciones poco razonables  de carrera, oficio u ocupación que no concuerdan con  los resultados psicométricos y entrevista. No incluye  algún protocolo de las pruebas aplicadas.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51" marR="9551" marT="9551" marB="9551"/>
                </a:tc>
                <a:extLst>
                  <a:ext uri="{0D108BD9-81ED-4DB2-BD59-A6C34878D82A}">
                    <a16:rowId xmlns:a16="http://schemas.microsoft.com/office/drawing/2014/main" val="725214274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A72F5852-F094-47F0-9294-13AE57A93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140" y="6244874"/>
            <a:ext cx="1573057" cy="554145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1A9AD0BB-5252-4097-A799-CE5F0AA3CC33}"/>
              </a:ext>
            </a:extLst>
          </p:cNvPr>
          <p:cNvSpPr txBox="1">
            <a:spLocks/>
          </p:cNvSpPr>
          <p:nvPr/>
        </p:nvSpPr>
        <p:spPr>
          <a:xfrm>
            <a:off x="-636104" y="-58950"/>
            <a:ext cx="131064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/>
              <a:t>Rúbrica para Estudio de Orientación Vocacional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157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5680" y="749438"/>
            <a:ext cx="10515600" cy="1325563"/>
          </a:xfrm>
        </p:spPr>
        <p:txBody>
          <a:bodyPr/>
          <a:lstStyle/>
          <a:p>
            <a:pPr algn="ctr"/>
            <a:r>
              <a:rPr lang="es-MX" dirty="0"/>
              <a:t>Rúbrica para Estudio de Orientación Vocacional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1322106"/>
              </p:ext>
            </p:extLst>
          </p:nvPr>
        </p:nvGraphicFramePr>
        <p:xfrm>
          <a:off x="705680" y="2209938"/>
          <a:ext cx="10515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23551644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775736"/>
                  </a:ext>
                </a:extLst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551" y="2949805"/>
            <a:ext cx="2032150" cy="715871"/>
          </a:xfrm>
          <a:prstGeom prst="rect">
            <a:avLst/>
          </a:prstGeom>
        </p:spPr>
      </p:pic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070596"/>
              </p:ext>
            </p:extLst>
          </p:nvPr>
        </p:nvGraphicFramePr>
        <p:xfrm>
          <a:off x="2546123" y="4034703"/>
          <a:ext cx="748501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5016">
                  <a:extLst>
                    <a:ext uri="{9D8B030D-6E8A-4147-A177-3AD203B41FA5}">
                      <a16:colId xmlns:a16="http://schemas.microsoft.com/office/drawing/2014/main" val="13809509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0" i="0" dirty="0">
                          <a:solidFill>
                            <a:srgbClr val="464646"/>
                          </a:solidFill>
                          <a:effectLst/>
                          <a:latin typeface="source sans pro"/>
                        </a:rPr>
                        <a:t>Rúbrica</a:t>
                      </a:r>
                      <a:r>
                        <a:rPr lang="es-ES" b="0" i="0" baseline="0" dirty="0">
                          <a:solidFill>
                            <a:srgbClr val="464646"/>
                          </a:solidFill>
                          <a:effectLst/>
                          <a:latin typeface="source sans pro"/>
                        </a:rPr>
                        <a:t> para Estudio de Orientación Vocacional (2018) por Bárbara Muñoz Gómez </a:t>
                      </a:r>
                      <a:r>
                        <a:rPr lang="es-ES" b="0" i="0" baseline="0" dirty="0" err="1">
                          <a:solidFill>
                            <a:srgbClr val="464646"/>
                          </a:solidFill>
                          <a:effectLst/>
                          <a:latin typeface="source sans pro"/>
                        </a:rPr>
                        <a:t>Eguiarte</a:t>
                      </a:r>
                      <a:r>
                        <a:rPr lang="es-ES" b="0" i="0" baseline="0" dirty="0">
                          <a:solidFill>
                            <a:srgbClr val="464646"/>
                          </a:solidFill>
                          <a:effectLst/>
                          <a:latin typeface="source sans pro"/>
                        </a:rPr>
                        <a:t> se distribuye </a:t>
                      </a:r>
                      <a:r>
                        <a:rPr lang="es-ES" b="0" i="0" dirty="0">
                          <a:solidFill>
                            <a:srgbClr val="464646"/>
                          </a:solidFill>
                          <a:effectLst/>
                          <a:latin typeface="source sans pro"/>
                        </a:rPr>
                        <a:t>bajo una </a:t>
                      </a:r>
                      <a:r>
                        <a:rPr lang="es-ES" b="0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/>
                          <a:hlinkClick r:id="rId3"/>
                        </a:rPr>
                        <a:t>licencia de </a:t>
                      </a:r>
                      <a:r>
                        <a:rPr lang="es-ES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source sans pro"/>
                          <a:hlinkClick r:id="rId3"/>
                        </a:rPr>
                        <a:t>Creative</a:t>
                      </a:r>
                      <a:r>
                        <a:rPr lang="es-ES" b="0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/>
                          <a:hlinkClick r:id="rId3"/>
                        </a:rPr>
                        <a:t> </a:t>
                      </a:r>
                      <a:r>
                        <a:rPr lang="es-ES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source sans pro"/>
                          <a:hlinkClick r:id="rId3"/>
                        </a:rPr>
                        <a:t>Commons</a:t>
                      </a:r>
                      <a:r>
                        <a:rPr lang="es-ES" b="0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/>
                          <a:hlinkClick r:id="rId3"/>
                        </a:rPr>
                        <a:t> Reconocimiento-</a:t>
                      </a:r>
                      <a:r>
                        <a:rPr lang="es-ES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source sans pro"/>
                          <a:hlinkClick r:id="rId3"/>
                        </a:rPr>
                        <a:t>NoComercial</a:t>
                      </a:r>
                      <a:r>
                        <a:rPr lang="es-ES" b="0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/>
                          <a:hlinkClick r:id="rId3"/>
                        </a:rPr>
                        <a:t>-Compartir Igual 4.0 Internacional</a:t>
                      </a:r>
                      <a:r>
                        <a:rPr lang="es-ES" b="0" i="0" u="none" dirty="0">
                          <a:solidFill>
                            <a:schemeClr val="tx1"/>
                          </a:solidFill>
                          <a:effectLst/>
                          <a:latin typeface="source sans pro"/>
                        </a:rPr>
                        <a:t>.</a:t>
                      </a:r>
                      <a:endParaRPr lang="es-MX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707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5329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736</Words>
  <Application>Microsoft Office PowerPoint</Application>
  <PresentationFormat>Panorámica</PresentationFormat>
  <Paragraphs>44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source sans pro</vt:lpstr>
      <vt:lpstr>Tema de Office</vt:lpstr>
      <vt:lpstr>Presentación de PowerPoint</vt:lpstr>
      <vt:lpstr>Rúbrica para Estudio de Orientación Vocacional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Bárbara Muñoz</dc:creator>
  <cp:lastModifiedBy>Antonio Canchola</cp:lastModifiedBy>
  <cp:revision>3</cp:revision>
  <dcterms:created xsi:type="dcterms:W3CDTF">2019-06-22T18:00:39Z</dcterms:created>
  <dcterms:modified xsi:type="dcterms:W3CDTF">2019-06-22T21:25:23Z</dcterms:modified>
</cp:coreProperties>
</file>